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0" r:id="rId3"/>
    <p:sldId id="271" r:id="rId4"/>
    <p:sldId id="272" r:id="rId5"/>
    <p:sldId id="273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7257" autoAdjust="0"/>
  </p:normalViewPr>
  <p:slideViewPr>
    <p:cSldViewPr snapToGrid="0" showGuides="1">
      <p:cViewPr varScale="1">
        <p:scale>
          <a:sx n="92" d="100"/>
          <a:sy n="92" d="100"/>
        </p:scale>
        <p:origin x="90" y="4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07C34-E83C-4394-9829-01B75F3FB0EF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A62BD-831B-4C62-92B6-68C7F797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9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7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9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7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57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2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6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9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7459-B28A-40F6-A5C5-E3EDB64128C7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DD6D-820A-4614-A512-FC877F2B2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0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853" y="1"/>
            <a:ext cx="11121147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133" y="437653"/>
            <a:ext cx="2251587" cy="15245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5553" y="907521"/>
            <a:ext cx="6866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Общественный совет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при Управлении ЗАГС Кузбасса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852" y="2437342"/>
            <a:ext cx="737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 работе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Общественного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совета при Управлении ЗАГС Кузбасса, </a:t>
            </a:r>
            <a:r>
              <a:rPr lang="ru-RU" dirty="0">
                <a:latin typeface="Arial" pitchFamily="34" charset="0"/>
                <a:cs typeface="Arial" pitchFamily="34" charset="0"/>
              </a:rPr>
              <a:t>2020-2022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0852" y="4610100"/>
            <a:ext cx="472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Левина И.В., </a:t>
            </a:r>
            <a:r>
              <a:rPr lang="ru-RU" smtClean="0"/>
              <a:t>председатель Общественного </a:t>
            </a:r>
            <a:r>
              <a:rPr lang="ru-RU" dirty="0" smtClean="0"/>
              <a:t>совета при Управлении ЗАГС Кузбасса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6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3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960" y="0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33214" y="1353602"/>
            <a:ext cx="11522989" cy="2513225"/>
          </a:xfrm>
          <a:prstGeom prst="roundRect">
            <a:avLst>
              <a:gd name="adj" fmla="val 16286"/>
            </a:avLst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Общественный совет был образован 02 октября 2020 г. (приказ Управления ЗАГС Кузбасса № 73),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октября 2020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года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состоялось первое заседание Общественного совета.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0" y="4212372"/>
            <a:ext cx="3349016" cy="2234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" name="Группа 5"/>
          <p:cNvGrpSpPr/>
          <p:nvPr/>
        </p:nvGrpSpPr>
        <p:grpSpPr>
          <a:xfrm>
            <a:off x="4290188" y="4059258"/>
            <a:ext cx="7566015" cy="2510585"/>
            <a:chOff x="3215639" y="490299"/>
            <a:chExt cx="3169920" cy="115443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15639" y="490299"/>
              <a:ext cx="3169920" cy="115443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Решили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: 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1. Избрать 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председателем </a:t>
              </a: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Общественного совета</a:t>
              </a:r>
              <a:b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Левину </a:t>
              </a: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И.В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., заместителем председателя </a:t>
              </a: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Общественного 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совета </a:t>
              </a:r>
              <a:r>
                <a:rPr lang="ru-RU" sz="20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Бояринцеву</a:t>
              </a: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А.В.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2. Утвердить 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повестку заседания О</a:t>
              </a: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бщественного совета</a:t>
              </a:r>
              <a:b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 </a:t>
              </a:r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декабре 2020 года.</a:t>
              </a: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3271994" y="546654"/>
              <a:ext cx="3113565" cy="1041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0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6692" y="324980"/>
            <a:ext cx="965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Отчет о работе Общественного совета 2020-2022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14" y="272171"/>
            <a:ext cx="778356" cy="1264491"/>
          </a:xfrm>
          <a:prstGeom prst="rect">
            <a:avLst/>
          </a:prstGeom>
        </p:spPr>
      </p:pic>
      <p:pic>
        <p:nvPicPr>
          <p:cNvPr id="3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960" y="0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54930" y="1589471"/>
            <a:ext cx="11522989" cy="2169729"/>
          </a:xfrm>
          <a:prstGeom prst="roundRect">
            <a:avLst>
              <a:gd name="adj" fmla="val 16286"/>
            </a:avLst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dirty="0" smtClean="0"/>
              <a:t>Всего </a:t>
            </a:r>
            <a:r>
              <a:rPr lang="ru-RU" sz="1700" dirty="0"/>
              <a:t>за время работы Общественного совета проведено 8 заседаний, на которых рассматривались вопросы, представлялись на утверждение отчеты и доклады:</a:t>
            </a:r>
          </a:p>
          <a:p>
            <a:r>
              <a:rPr lang="ru-RU" sz="1700" dirty="0"/>
              <a:t>- об итогах работы Управления и органов ЗАГС Кузбасса за 2020, 2021 годы; </a:t>
            </a:r>
          </a:p>
          <a:p>
            <a:r>
              <a:rPr lang="ru-RU" sz="1700" dirty="0"/>
              <a:t>- об утверждении Плана противодействия коррупции в Управлении ЗАГС Кузбасса на 2021 - 2023 годы; </a:t>
            </a:r>
          </a:p>
          <a:p>
            <a:r>
              <a:rPr lang="ru-RU" sz="1700" dirty="0"/>
              <a:t>- о ведении официального сайта и аккаунтов Управления ЗАГС Кузбасса в социальных сетях;</a:t>
            </a:r>
          </a:p>
          <a:p>
            <a:r>
              <a:rPr lang="ru-RU" sz="1700" dirty="0"/>
              <a:t>- об организации и проведении праздников, посвященных 300-летию Кузбасса и Дню семьи, любви и верности в 2020 – 2022 годах;</a:t>
            </a: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0" y="4212372"/>
            <a:ext cx="3349016" cy="2234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" name="Группа 5"/>
          <p:cNvGrpSpPr/>
          <p:nvPr/>
        </p:nvGrpSpPr>
        <p:grpSpPr>
          <a:xfrm>
            <a:off x="4366389" y="3936700"/>
            <a:ext cx="7566015" cy="2510585"/>
            <a:chOff x="3215639" y="490299"/>
            <a:chExt cx="3169920" cy="115443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15639" y="490299"/>
              <a:ext cx="3169920" cy="115443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700" dirty="0"/>
                <a:t>- </a:t>
              </a:r>
              <a:r>
                <a:rPr lang="ru-RU" sz="1700" dirty="0">
                  <a:solidFill>
                    <a:schemeClr val="dk1"/>
                  </a:solidFill>
                </a:rPr>
                <a:t>об организации системы внутреннего обеспечения соответствия деятельности Управления ЗАГС Кузбасса требованиям антимонопольного законодательства в 2021 – 2022 годах;</a:t>
              </a:r>
            </a:p>
            <a:p>
              <a:r>
                <a:rPr lang="ru-RU" sz="1700" dirty="0">
                  <a:solidFill>
                    <a:schemeClr val="dk1"/>
                  </a:solidFill>
                </a:rPr>
                <a:t>- о проведении Управлением ЗАГС и органами ЗАГС мероприятий, направленных на реализацию государственной семейной политики и укрепление семейных ценностей в Кузбассе;</a:t>
              </a:r>
            </a:p>
            <a:p>
              <a:r>
                <a:rPr lang="ru-RU" sz="1700" dirty="0">
                  <a:solidFill>
                    <a:schemeClr val="dk1"/>
                  </a:solidFill>
                </a:rPr>
                <a:t>- об организации общественного контроля за выполнением мероприятий по противодействию коррупции; о проведении Управлением ЗАГС Кузбасса мероприятий по противодействию коррупции.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3271994" y="546654"/>
              <a:ext cx="3113565" cy="1041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0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6692" y="324980"/>
            <a:ext cx="965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Отчет о работе Общественного совета 2020-2022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3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960" y="0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33214" y="1353602"/>
            <a:ext cx="11522989" cy="2513225"/>
          </a:xfrm>
          <a:prstGeom prst="roundRect">
            <a:avLst>
              <a:gd name="adj" fmla="val 16286"/>
            </a:avLst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/>
              <a:t>Члены Общественного совета принимали активное участие в проведении мониторинга качества оказания органами ЗАГС Кузбасса в 2021 – 2022 годах, результаты работы представлялись для обсуждения на заседаниях совета.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0" y="4212372"/>
            <a:ext cx="3349016" cy="2234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" name="Группа 5"/>
          <p:cNvGrpSpPr/>
          <p:nvPr/>
        </p:nvGrpSpPr>
        <p:grpSpPr>
          <a:xfrm>
            <a:off x="4290188" y="4059258"/>
            <a:ext cx="7566015" cy="2510585"/>
            <a:chOff x="3215639" y="490299"/>
            <a:chExt cx="3169920" cy="115443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15639" y="490299"/>
              <a:ext cx="3169920" cy="115443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>
                  <a:solidFill>
                    <a:schemeClr val="dk1"/>
                  </a:solidFill>
                </a:rPr>
                <a:t>Председатель Общественного совета и члены Общественного совета приняли участие</a:t>
              </a:r>
            </a:p>
            <a:p>
              <a:pPr marL="285750" indent="-285750">
                <a:buFontTx/>
                <a:buChar char="-"/>
              </a:pPr>
              <a:r>
                <a:rPr lang="ru-RU" dirty="0">
                  <a:solidFill>
                    <a:schemeClr val="dk1"/>
                  </a:solidFill>
                </a:rPr>
                <a:t>в аттестации государственных гражданских служащих органов ЗАГС Кузбасса, которая проводилась в 2021 году (всего прошли аттестацию 99 государственных гражданских служащих органов ЗАГС Кузбасса ), </a:t>
              </a:r>
            </a:p>
            <a:p>
              <a:pPr marL="285750" indent="-285750">
                <a:buFontTx/>
                <a:buChar char="-"/>
              </a:pPr>
              <a:r>
                <a:rPr lang="ru-RU" dirty="0">
                  <a:solidFill>
                    <a:schemeClr val="dk1"/>
                  </a:solidFill>
                </a:rPr>
                <a:t>в составе конкурсной комиссии при проведении конкурса на замещение вакантных должностей государственной гражданской службы в Управлении и органах ЗАГС Кузбасса в 2022 году. </a:t>
              </a: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3271994" y="546654"/>
              <a:ext cx="3113565" cy="1041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0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6692" y="324980"/>
            <a:ext cx="965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Отчет о работе Общественного совета 2020-2022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3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960" y="0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33214" y="1353603"/>
            <a:ext cx="11522989" cy="2258277"/>
          </a:xfrm>
          <a:prstGeom prst="roundRect">
            <a:avLst>
              <a:gd name="adj" fmla="val 16286"/>
            </a:avLst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/>
              <a:t>Члены общественного совета оказывали содействие в организации праздничных мероприятий для супружеских пар (на базе музея-заповедника «Красная горка») в </a:t>
            </a:r>
            <a:r>
              <a:rPr lang="ru-RU" sz="2000" dirty="0" smtClean="0"/>
              <a:t>2021 </a:t>
            </a:r>
            <a:r>
              <a:rPr lang="ru-RU" sz="2000" dirty="0"/>
              <a:t>– 2022 годах.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0" y="4212372"/>
            <a:ext cx="3349016" cy="2234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" name="Группа 5"/>
          <p:cNvGrpSpPr/>
          <p:nvPr/>
        </p:nvGrpSpPr>
        <p:grpSpPr>
          <a:xfrm>
            <a:off x="4160520" y="3655746"/>
            <a:ext cx="7871459" cy="2951436"/>
            <a:chOff x="3215639" y="490299"/>
            <a:chExt cx="3169920" cy="109807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15639" y="490299"/>
              <a:ext cx="3169920" cy="100554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dk1"/>
                  </a:solidFill>
                </a:rPr>
                <a:t>Уважаемые коллеги!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dk1"/>
                  </a:solidFill>
                </a:rPr>
                <a:t>Спасибо </a:t>
              </a:r>
              <a:r>
                <a:rPr lang="ru-RU" sz="2000" dirty="0">
                  <a:solidFill>
                    <a:schemeClr val="dk1"/>
                  </a:solidFill>
                </a:rPr>
                <a:t>всем за </a:t>
              </a:r>
              <a:r>
                <a:rPr lang="ru-RU" sz="2000" dirty="0" smtClean="0">
                  <a:solidFill>
                    <a:schemeClr val="dk1"/>
                  </a:solidFill>
                </a:rPr>
                <a:t>плодотворную деятельность! </a:t>
              </a:r>
              <a:r>
                <a:rPr lang="ru-RU" sz="2000" dirty="0">
                  <a:solidFill>
                    <a:schemeClr val="dk1"/>
                  </a:solidFill>
                </a:rPr>
                <a:t>Надеемся, что </a:t>
              </a:r>
              <a:r>
                <a:rPr lang="ru-RU" sz="2000" dirty="0" smtClean="0">
                  <a:solidFill>
                    <a:schemeClr val="dk1"/>
                  </a:solidFill>
                </a:rPr>
                <a:t>наша работа помогла улучшить качество оказания </a:t>
              </a:r>
              <a:r>
                <a:rPr lang="ru-RU" sz="2000" dirty="0">
                  <a:solidFill>
                    <a:schemeClr val="dk1"/>
                  </a:solidFill>
                </a:rPr>
                <a:t>органами ЗАГС </a:t>
              </a:r>
              <a:r>
                <a:rPr lang="ru-RU" sz="2000" dirty="0" smtClean="0">
                  <a:solidFill>
                    <a:schemeClr val="dk1"/>
                  </a:solidFill>
                </a:rPr>
                <a:t>Кузбасса </a:t>
              </a:r>
              <a:r>
                <a:rPr lang="ru-RU" sz="2000">
                  <a:solidFill>
                    <a:schemeClr val="dk1"/>
                  </a:solidFill>
                </a:rPr>
                <a:t>государственных </a:t>
              </a:r>
              <a:r>
                <a:rPr lang="ru-RU" sz="2000" smtClean="0">
                  <a:solidFill>
                    <a:schemeClr val="dk1"/>
                  </a:solidFill>
                </a:rPr>
                <a:t>услуг населению</a:t>
              </a:r>
              <a:r>
                <a:rPr lang="ru-RU" sz="2000" dirty="0" smtClean="0">
                  <a:solidFill>
                    <a:schemeClr val="dk1"/>
                  </a:solidFill>
                </a:rPr>
                <a:t>.</a:t>
              </a:r>
              <a:endParaRPr lang="ru-RU" sz="2000" dirty="0">
                <a:solidFill>
                  <a:schemeClr val="dk1"/>
                </a:solidFill>
              </a:endParaRPr>
            </a:p>
            <a:p>
              <a:pPr marL="228600" indent="-2286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endPara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3271994" y="546654"/>
              <a:ext cx="3113565" cy="1041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0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6692" y="324980"/>
            <a:ext cx="965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Отчет о работе Общественного совета 2020-2022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2428</TotalTime>
  <Words>381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155</cp:revision>
  <cp:lastPrinted>2022-09-22T05:36:31Z</cp:lastPrinted>
  <dcterms:created xsi:type="dcterms:W3CDTF">2020-11-16T11:43:11Z</dcterms:created>
  <dcterms:modified xsi:type="dcterms:W3CDTF">2023-01-16T01:23:53Z</dcterms:modified>
</cp:coreProperties>
</file>