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7" r:id="rId2"/>
    <p:sldId id="270" r:id="rId3"/>
    <p:sldId id="271" r:id="rId4"/>
    <p:sldId id="272" r:id="rId5"/>
    <p:sldId id="273" r:id="rId6"/>
  </p:sldIdLst>
  <p:sldSz cx="12192000" cy="6858000"/>
  <p:notesSz cx="6797675" cy="987266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A039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98" autoAdjust="0"/>
    <p:restoredTop sz="97257" autoAdjust="0"/>
  </p:normalViewPr>
  <p:slideViewPr>
    <p:cSldViewPr snapToGrid="0" showGuides="1">
      <p:cViewPr varScale="1">
        <p:scale>
          <a:sx n="92" d="100"/>
          <a:sy n="92" d="100"/>
        </p:scale>
        <p:origin x="90" y="48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1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107C34-E83C-4394-9829-01B75F3FB0EF}" type="datetimeFigureOut">
              <a:rPr lang="ru-RU" smtClean="0"/>
              <a:t>16.01.2023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06363" y="739775"/>
            <a:ext cx="6584950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1" y="4689475"/>
            <a:ext cx="5438775" cy="44434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377363"/>
            <a:ext cx="294640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377363"/>
            <a:ext cx="294640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0A62BD-831B-4C62-92B6-68C7F7978B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78982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67459-B28A-40F6-A5C5-E3EDB64128C7}" type="datetimeFigureOut">
              <a:rPr lang="ru-RU" smtClean="0"/>
              <a:pPr/>
              <a:t>16.01.2023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EDD6D-820A-4614-A512-FC877F2B2CF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8684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67459-B28A-40F6-A5C5-E3EDB64128C7}" type="datetimeFigureOut">
              <a:rPr lang="ru-RU" smtClean="0"/>
              <a:pPr/>
              <a:t>16.01.2023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EDD6D-820A-4614-A512-FC877F2B2CF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48754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67459-B28A-40F6-A5C5-E3EDB64128C7}" type="datetimeFigureOut">
              <a:rPr lang="ru-RU" smtClean="0"/>
              <a:pPr/>
              <a:t>16.01.2023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EDD6D-820A-4614-A512-FC877F2B2CF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4441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67459-B28A-40F6-A5C5-E3EDB64128C7}" type="datetimeFigureOut">
              <a:rPr lang="ru-RU" smtClean="0"/>
              <a:pPr/>
              <a:t>16.01.2023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EDD6D-820A-4614-A512-FC877F2B2CF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74601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67459-B28A-40F6-A5C5-E3EDB64128C7}" type="datetimeFigureOut">
              <a:rPr lang="ru-RU" smtClean="0"/>
              <a:pPr/>
              <a:t>16.01.2023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EDD6D-820A-4614-A512-FC877F2B2CF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52974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67459-B28A-40F6-A5C5-E3EDB64128C7}" type="datetimeFigureOut">
              <a:rPr lang="ru-RU" smtClean="0"/>
              <a:pPr/>
              <a:t>16.01.2023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EDD6D-820A-4614-A512-FC877F2B2CF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76764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67459-B28A-40F6-A5C5-E3EDB64128C7}" type="datetimeFigureOut">
              <a:rPr lang="ru-RU" smtClean="0"/>
              <a:pPr/>
              <a:t>16.01.2023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EDD6D-820A-4614-A512-FC877F2B2CF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65789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67459-B28A-40F6-A5C5-E3EDB64128C7}" type="datetimeFigureOut">
              <a:rPr lang="ru-RU" smtClean="0"/>
              <a:pPr/>
              <a:t>16.01.2023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EDD6D-820A-4614-A512-FC877F2B2CF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42252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67459-B28A-40F6-A5C5-E3EDB64128C7}" type="datetimeFigureOut">
              <a:rPr lang="ru-RU" smtClean="0"/>
              <a:pPr/>
              <a:t>16.01.2023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EDD6D-820A-4614-A512-FC877F2B2CF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5164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67459-B28A-40F6-A5C5-E3EDB64128C7}" type="datetimeFigureOut">
              <a:rPr lang="ru-RU" smtClean="0"/>
              <a:pPr/>
              <a:t>16.01.2023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EDD6D-820A-4614-A512-FC877F2B2CF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74917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67459-B28A-40F6-A5C5-E3EDB64128C7}" type="datetimeFigureOut">
              <a:rPr lang="ru-RU" smtClean="0"/>
              <a:pPr/>
              <a:t>16.01.2023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EDD6D-820A-4614-A512-FC877F2B2CF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99661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E67459-B28A-40F6-A5C5-E3EDB64128C7}" type="datetimeFigureOut">
              <a:rPr lang="ru-RU" smtClean="0"/>
              <a:pPr/>
              <a:t>16.01.2023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BEDD6D-820A-4614-A512-FC877F2B2CF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38093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70853" y="1"/>
            <a:ext cx="11121147" cy="685800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44133" y="437653"/>
            <a:ext cx="2251587" cy="1524512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605553" y="907521"/>
            <a:ext cx="686610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latin typeface="Arial" pitchFamily="34" charset="0"/>
                <a:cs typeface="Arial" pitchFamily="34" charset="0"/>
              </a:rPr>
              <a:t>Общественный совет</a:t>
            </a:r>
          </a:p>
          <a:p>
            <a:pPr algn="ctr"/>
            <a:r>
              <a:rPr lang="ru-RU" sz="3200" dirty="0" smtClean="0">
                <a:latin typeface="Arial" pitchFamily="34" charset="0"/>
                <a:cs typeface="Arial" pitchFamily="34" charset="0"/>
              </a:rPr>
              <a:t>при Управлении ЗАГС Кузбасса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70852" y="2437342"/>
            <a:ext cx="73797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О работе </a:t>
            </a:r>
            <a:r>
              <a:rPr lang="ru-RU" dirty="0">
                <a:latin typeface="Arial" pitchFamily="34" charset="0"/>
                <a:cs typeface="Arial" pitchFamily="34" charset="0"/>
              </a:rPr>
              <a:t>Общественного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совета при Управлении ЗАГС Кузбасса, </a:t>
            </a:r>
            <a:r>
              <a:rPr lang="ru-RU" dirty="0">
                <a:latin typeface="Arial" pitchFamily="34" charset="0"/>
                <a:cs typeface="Arial" pitchFamily="34" charset="0"/>
              </a:rPr>
              <a:t>2020-2022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070852" y="4610100"/>
            <a:ext cx="47203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Левина И.В., </a:t>
            </a:r>
            <a:r>
              <a:rPr lang="ru-RU" smtClean="0"/>
              <a:t>председатель Общественного </a:t>
            </a:r>
            <a:r>
              <a:rPr lang="ru-RU" dirty="0" smtClean="0"/>
              <a:t>совета при Управлении ЗАГС Кузбасса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82617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482" y="0"/>
            <a:ext cx="778356" cy="1264491"/>
          </a:xfrm>
          <a:prstGeom prst="rect">
            <a:avLst/>
          </a:prstGeom>
        </p:spPr>
      </p:pic>
      <p:pic>
        <p:nvPicPr>
          <p:cNvPr id="3" name="Picture 2" descr="D:\Work\Bachti\!!!ВНУТРЕННИЕ\декабрь\презентация\фотозона размер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03960" y="0"/>
            <a:ext cx="1578205" cy="12485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Скругленный прямоугольник 3"/>
          <p:cNvSpPr/>
          <p:nvPr/>
        </p:nvSpPr>
        <p:spPr>
          <a:xfrm>
            <a:off x="333214" y="1353602"/>
            <a:ext cx="11522989" cy="2513225"/>
          </a:xfrm>
          <a:prstGeom prst="roundRect">
            <a:avLst>
              <a:gd name="adj" fmla="val 16286"/>
            </a:avLst>
          </a:prstGeom>
          <a:solidFill>
            <a:schemeClr val="accent1">
              <a:lumMod val="20000"/>
              <a:lumOff val="80000"/>
              <a:alpha val="57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2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Общественный совет был образован 02 октября 2020 г. (приказ Управления ЗАГС Кузбасса № 73), </a:t>
            </a:r>
            <a:r>
              <a:rPr lang="ru-RU" sz="2200" b="1" dirty="0" smtClean="0">
                <a:latin typeface="Arial" pitchFamily="34" charset="0"/>
                <a:cs typeface="Arial" pitchFamily="34" charset="0"/>
              </a:rPr>
              <a:t>27 </a:t>
            </a:r>
            <a:r>
              <a:rPr lang="ru-RU" sz="2200" b="1" dirty="0">
                <a:latin typeface="Arial" pitchFamily="34" charset="0"/>
                <a:cs typeface="Arial" pitchFamily="34" charset="0"/>
              </a:rPr>
              <a:t>октября 2020 </a:t>
            </a:r>
            <a:r>
              <a:rPr lang="ru-RU" sz="2200" b="1" dirty="0" smtClean="0">
                <a:latin typeface="Arial" pitchFamily="34" charset="0"/>
                <a:cs typeface="Arial" pitchFamily="34" charset="0"/>
              </a:rPr>
              <a:t>года</a:t>
            </a:r>
            <a:r>
              <a:rPr lang="ru-RU" sz="22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состоялось первое заседание Общественного совета.</a:t>
            </a:r>
          </a:p>
          <a:p>
            <a:pPr algn="just"/>
            <a:endParaRPr lang="ru-RU" sz="2200" dirty="0">
              <a:latin typeface="Arial" pitchFamily="34" charset="0"/>
              <a:cs typeface="Arial" pitchFamily="34" charset="0"/>
            </a:endParaRPr>
          </a:p>
          <a:p>
            <a:pPr algn="just"/>
            <a:endParaRPr lang="ru-RU" sz="2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930" y="4212372"/>
            <a:ext cx="3349016" cy="2234913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grpSp>
        <p:nvGrpSpPr>
          <p:cNvPr id="6" name="Группа 5"/>
          <p:cNvGrpSpPr/>
          <p:nvPr/>
        </p:nvGrpSpPr>
        <p:grpSpPr>
          <a:xfrm>
            <a:off x="4290188" y="4059258"/>
            <a:ext cx="7566015" cy="2510585"/>
            <a:chOff x="3215639" y="490299"/>
            <a:chExt cx="3169920" cy="1154430"/>
          </a:xfrm>
        </p:grpSpPr>
        <p:sp>
          <p:nvSpPr>
            <p:cNvPr id="7" name="Скругленный прямоугольник 6"/>
            <p:cNvSpPr/>
            <p:nvPr/>
          </p:nvSpPr>
          <p:spPr>
            <a:xfrm>
              <a:off x="3215639" y="490299"/>
              <a:ext cx="3169920" cy="1154430"/>
            </a:xfrm>
            <a:prstGeom prst="roundRect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pPr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000" b="1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Решили</a:t>
              </a:r>
              <a:r>
                <a:rPr lang="ru-RU" sz="2000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: </a:t>
              </a:r>
            </a:p>
            <a:p>
              <a:pPr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000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1. Избрать </a:t>
              </a:r>
              <a:r>
                <a:rPr lang="ru-RU" sz="2000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председателем </a:t>
              </a:r>
              <a:r>
                <a:rPr lang="ru-RU" sz="2000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Общественного совета</a:t>
              </a:r>
              <a:br>
                <a:rPr lang="ru-RU" sz="2000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</a:br>
              <a:r>
                <a:rPr lang="ru-RU" sz="2000" b="1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Левину </a:t>
              </a:r>
              <a:r>
                <a:rPr lang="ru-RU" sz="2000" b="1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И.В</a:t>
              </a:r>
              <a:r>
                <a:rPr lang="ru-RU" sz="2000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., заместителем председателя </a:t>
              </a:r>
              <a:r>
                <a:rPr lang="ru-RU" sz="2000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Общественного </a:t>
              </a:r>
              <a:r>
                <a:rPr lang="ru-RU" sz="2000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совета </a:t>
              </a:r>
              <a:r>
                <a:rPr lang="ru-RU" sz="2000" b="1" dirty="0" err="1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Бояринцеву</a:t>
              </a:r>
              <a:r>
                <a:rPr lang="ru-RU" sz="2000" b="1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 А.В.</a:t>
              </a:r>
            </a:p>
            <a:p>
              <a:pPr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000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2. Утвердить </a:t>
              </a:r>
              <a:r>
                <a:rPr lang="ru-RU" sz="2000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повестку заседания О</a:t>
              </a:r>
              <a:r>
                <a:rPr lang="ru-RU" sz="2000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бщественного совета</a:t>
              </a:r>
              <a:br>
                <a:rPr lang="ru-RU" sz="2000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</a:br>
              <a:r>
                <a:rPr lang="ru-RU" sz="2000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в </a:t>
              </a:r>
              <a:r>
                <a:rPr lang="ru-RU" sz="2000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декабре 2020 года.</a:t>
              </a:r>
            </a:p>
          </p:txBody>
        </p:sp>
        <p:sp>
          <p:nvSpPr>
            <p:cNvPr id="8" name="Скругленный прямоугольник 4"/>
            <p:cNvSpPr/>
            <p:nvPr/>
          </p:nvSpPr>
          <p:spPr>
            <a:xfrm>
              <a:off x="3271994" y="546654"/>
              <a:ext cx="3113565" cy="104172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marL="171450" lvl="0" indent="-171450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 typeface="Arial" pitchFamily="34" charset="0"/>
                <a:buChar char="•"/>
              </a:pPr>
              <a:endParaRPr lang="ru-RU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866692" y="324980"/>
            <a:ext cx="96528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Отчет о работе Общественного совета 2020-2022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7531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214" y="272171"/>
            <a:ext cx="778356" cy="1264491"/>
          </a:xfrm>
          <a:prstGeom prst="rect">
            <a:avLst/>
          </a:prstGeom>
        </p:spPr>
      </p:pic>
      <p:pic>
        <p:nvPicPr>
          <p:cNvPr id="3" name="Picture 2" descr="D:\Work\Bachti\!!!ВНУТРЕННИЕ\декабрь\презентация\фотозона размер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03960" y="0"/>
            <a:ext cx="1578205" cy="12485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Скругленный прямоугольник 3"/>
          <p:cNvSpPr/>
          <p:nvPr/>
        </p:nvSpPr>
        <p:spPr>
          <a:xfrm>
            <a:off x="554930" y="1589471"/>
            <a:ext cx="11522989" cy="2169729"/>
          </a:xfrm>
          <a:prstGeom prst="roundRect">
            <a:avLst>
              <a:gd name="adj" fmla="val 16286"/>
            </a:avLst>
          </a:prstGeom>
          <a:solidFill>
            <a:schemeClr val="accent1">
              <a:lumMod val="20000"/>
              <a:lumOff val="80000"/>
              <a:alpha val="57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endParaRPr lang="ru-RU" sz="2200" b="1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1700" dirty="0" smtClean="0"/>
              <a:t>Всего </a:t>
            </a:r>
            <a:r>
              <a:rPr lang="ru-RU" sz="1700" dirty="0"/>
              <a:t>за время работы Общественного совета проведено 8 заседаний, на которых рассматривались вопросы, представлялись на утверждение отчеты и доклады:</a:t>
            </a:r>
          </a:p>
          <a:p>
            <a:r>
              <a:rPr lang="ru-RU" sz="1700" dirty="0"/>
              <a:t>- об итогах работы Управления и органов ЗАГС Кузбасса за 2020, 2021 годы; </a:t>
            </a:r>
          </a:p>
          <a:p>
            <a:r>
              <a:rPr lang="ru-RU" sz="1700" dirty="0"/>
              <a:t>- об утверждении Плана противодействия коррупции в Управлении ЗАГС Кузбасса на 2021 - 2023 годы; </a:t>
            </a:r>
          </a:p>
          <a:p>
            <a:r>
              <a:rPr lang="ru-RU" sz="1700" dirty="0"/>
              <a:t>- о ведении официального сайта и аккаунтов Управления ЗАГС Кузбасса в социальных сетях;</a:t>
            </a:r>
          </a:p>
          <a:p>
            <a:r>
              <a:rPr lang="ru-RU" sz="1700" dirty="0"/>
              <a:t>- об организации и проведении праздников, посвященных 300-летию Кузбасса и Дню семьи, любви и верности в 2020 – 2022 годах;</a:t>
            </a:r>
          </a:p>
          <a:p>
            <a:pPr algn="just"/>
            <a:endParaRPr lang="ru-RU" sz="1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930" y="4212372"/>
            <a:ext cx="3349016" cy="2234913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grpSp>
        <p:nvGrpSpPr>
          <p:cNvPr id="6" name="Группа 5"/>
          <p:cNvGrpSpPr/>
          <p:nvPr/>
        </p:nvGrpSpPr>
        <p:grpSpPr>
          <a:xfrm>
            <a:off x="4366389" y="3936700"/>
            <a:ext cx="7566015" cy="2510585"/>
            <a:chOff x="3215639" y="490299"/>
            <a:chExt cx="3169920" cy="1154430"/>
          </a:xfrm>
        </p:grpSpPr>
        <p:sp>
          <p:nvSpPr>
            <p:cNvPr id="7" name="Скругленный прямоугольник 6"/>
            <p:cNvSpPr/>
            <p:nvPr/>
          </p:nvSpPr>
          <p:spPr>
            <a:xfrm>
              <a:off x="3215639" y="490299"/>
              <a:ext cx="3169920" cy="1154430"/>
            </a:xfrm>
            <a:prstGeom prst="roundRect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r>
                <a:rPr lang="ru-RU" sz="1700" dirty="0"/>
                <a:t>- </a:t>
              </a:r>
              <a:r>
                <a:rPr lang="ru-RU" sz="1700" dirty="0">
                  <a:solidFill>
                    <a:schemeClr val="dk1"/>
                  </a:solidFill>
                </a:rPr>
                <a:t>об организации системы внутреннего обеспечения соответствия деятельности Управления ЗАГС Кузбасса требованиям антимонопольного законодательства в 2021 – 2022 годах;</a:t>
              </a:r>
            </a:p>
            <a:p>
              <a:r>
                <a:rPr lang="ru-RU" sz="1700" dirty="0">
                  <a:solidFill>
                    <a:schemeClr val="dk1"/>
                  </a:solidFill>
                </a:rPr>
                <a:t>- о проведении Управлением ЗАГС и органами ЗАГС мероприятий, направленных на реализацию государственной семейной политики и укрепление семейных ценностей в Кузбассе;</a:t>
              </a:r>
            </a:p>
            <a:p>
              <a:r>
                <a:rPr lang="ru-RU" sz="1700" dirty="0">
                  <a:solidFill>
                    <a:schemeClr val="dk1"/>
                  </a:solidFill>
                </a:rPr>
                <a:t>- об организации общественного контроля за выполнением мероприятий по противодействию коррупции; о проведении Управлением ЗАГС Кузбасса мероприятий по противодействию коррупции.</a:t>
              </a:r>
            </a:p>
            <a:p>
              <a:pPr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2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" name="Скругленный прямоугольник 4"/>
            <p:cNvSpPr/>
            <p:nvPr/>
          </p:nvSpPr>
          <p:spPr>
            <a:xfrm>
              <a:off x="3271994" y="546654"/>
              <a:ext cx="3113565" cy="104172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marL="171450" lvl="0" indent="-171450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 typeface="Arial" pitchFamily="34" charset="0"/>
                <a:buChar char="•"/>
              </a:pPr>
              <a:endParaRPr lang="ru-RU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866692" y="324980"/>
            <a:ext cx="96528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Отчет о работе Общественного совета 2020-2022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2000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482" y="0"/>
            <a:ext cx="778356" cy="1264491"/>
          </a:xfrm>
          <a:prstGeom prst="rect">
            <a:avLst/>
          </a:prstGeom>
        </p:spPr>
      </p:pic>
      <p:pic>
        <p:nvPicPr>
          <p:cNvPr id="3" name="Picture 2" descr="D:\Work\Bachti\!!!ВНУТРЕННИЕ\декабрь\презентация\фотозона размер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03960" y="0"/>
            <a:ext cx="1578205" cy="12485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Скругленный прямоугольник 3"/>
          <p:cNvSpPr/>
          <p:nvPr/>
        </p:nvSpPr>
        <p:spPr>
          <a:xfrm>
            <a:off x="333214" y="1353602"/>
            <a:ext cx="11522989" cy="2513225"/>
          </a:xfrm>
          <a:prstGeom prst="roundRect">
            <a:avLst>
              <a:gd name="adj" fmla="val 16286"/>
            </a:avLst>
          </a:prstGeom>
          <a:solidFill>
            <a:schemeClr val="accent1">
              <a:lumMod val="20000"/>
              <a:lumOff val="80000"/>
              <a:alpha val="57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endParaRPr lang="ru-RU" sz="22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ru-RU" b="1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2000" dirty="0"/>
              <a:t>Члены Общественного совета принимали активное участие в проведении мониторинга качества оказания органами ЗАГС Кузбасса в 2021 – 2022 годах, результаты работы представлялись для обсуждения на заседаниях совета.</a:t>
            </a:r>
          </a:p>
          <a:p>
            <a:pPr algn="just"/>
            <a:endParaRPr lang="ru-RU" sz="2200" dirty="0">
              <a:latin typeface="Arial" pitchFamily="34" charset="0"/>
              <a:cs typeface="Arial" pitchFamily="34" charset="0"/>
            </a:endParaRPr>
          </a:p>
          <a:p>
            <a:pPr algn="just"/>
            <a:endParaRPr lang="ru-RU" sz="2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930" y="4212372"/>
            <a:ext cx="3349016" cy="2234913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grpSp>
        <p:nvGrpSpPr>
          <p:cNvPr id="6" name="Группа 5"/>
          <p:cNvGrpSpPr/>
          <p:nvPr/>
        </p:nvGrpSpPr>
        <p:grpSpPr>
          <a:xfrm>
            <a:off x="4290188" y="4059258"/>
            <a:ext cx="7566015" cy="2510585"/>
            <a:chOff x="3215639" y="490299"/>
            <a:chExt cx="3169920" cy="1154430"/>
          </a:xfrm>
        </p:grpSpPr>
        <p:sp>
          <p:nvSpPr>
            <p:cNvPr id="7" name="Скругленный прямоугольник 6"/>
            <p:cNvSpPr/>
            <p:nvPr/>
          </p:nvSpPr>
          <p:spPr>
            <a:xfrm>
              <a:off x="3215639" y="490299"/>
              <a:ext cx="3169920" cy="1154430"/>
            </a:xfrm>
            <a:prstGeom prst="roundRect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r>
                <a:rPr lang="ru-RU" dirty="0">
                  <a:solidFill>
                    <a:schemeClr val="dk1"/>
                  </a:solidFill>
                </a:rPr>
                <a:t>Председатель Общественного совета и члены Общественного совета приняли участие</a:t>
              </a:r>
            </a:p>
            <a:p>
              <a:pPr marL="285750" indent="-285750">
                <a:buFontTx/>
                <a:buChar char="-"/>
              </a:pPr>
              <a:r>
                <a:rPr lang="ru-RU" dirty="0">
                  <a:solidFill>
                    <a:schemeClr val="dk1"/>
                  </a:solidFill>
                </a:rPr>
                <a:t>в аттестации государственных гражданских служащих органов ЗАГС Кузбасса, которая проводилась в 2021 году (всего прошли аттестацию 99 государственных гражданских служащих органов ЗАГС Кузбасса ), </a:t>
              </a:r>
            </a:p>
            <a:p>
              <a:pPr marL="285750" indent="-285750">
                <a:buFontTx/>
                <a:buChar char="-"/>
              </a:pPr>
              <a:r>
                <a:rPr lang="ru-RU" dirty="0">
                  <a:solidFill>
                    <a:schemeClr val="dk1"/>
                  </a:solidFill>
                </a:rPr>
                <a:t>в составе конкурсной комиссии при проведении конкурса на замещение вакантных должностей государственной гражданской службы в Управлении и органах ЗАГС Кузбасса в 2022 году. </a:t>
              </a:r>
            </a:p>
          </p:txBody>
        </p:sp>
        <p:sp>
          <p:nvSpPr>
            <p:cNvPr id="8" name="Скругленный прямоугольник 4"/>
            <p:cNvSpPr/>
            <p:nvPr/>
          </p:nvSpPr>
          <p:spPr>
            <a:xfrm>
              <a:off x="3271994" y="546654"/>
              <a:ext cx="3113565" cy="104172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marL="171450" lvl="0" indent="-171450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 typeface="Arial" pitchFamily="34" charset="0"/>
                <a:buChar char="•"/>
              </a:pPr>
              <a:endParaRPr lang="ru-RU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866692" y="324980"/>
            <a:ext cx="96528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Отчет о работе Общественного совета 2020-2022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3825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482" y="0"/>
            <a:ext cx="778356" cy="1264491"/>
          </a:xfrm>
          <a:prstGeom prst="rect">
            <a:avLst/>
          </a:prstGeom>
        </p:spPr>
      </p:pic>
      <p:pic>
        <p:nvPicPr>
          <p:cNvPr id="3" name="Picture 2" descr="D:\Work\Bachti\!!!ВНУТРЕННИЕ\декабрь\презентация\фотозона размер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03960" y="0"/>
            <a:ext cx="1578205" cy="12485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Скругленный прямоугольник 3"/>
          <p:cNvSpPr/>
          <p:nvPr/>
        </p:nvSpPr>
        <p:spPr>
          <a:xfrm>
            <a:off x="333214" y="1353603"/>
            <a:ext cx="11522989" cy="2258277"/>
          </a:xfrm>
          <a:prstGeom prst="roundRect">
            <a:avLst>
              <a:gd name="adj" fmla="val 16286"/>
            </a:avLst>
          </a:prstGeom>
          <a:solidFill>
            <a:schemeClr val="accent1">
              <a:lumMod val="20000"/>
              <a:lumOff val="80000"/>
              <a:alpha val="57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endParaRPr lang="ru-RU" sz="22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ru-RU" b="1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2000" dirty="0"/>
              <a:t>Члены общественного совета оказывали содействие в организации праздничных мероприятий для супружеских пар (на базе музея-заповедника «Красная горка») в </a:t>
            </a:r>
            <a:r>
              <a:rPr lang="ru-RU" sz="2000" dirty="0" smtClean="0"/>
              <a:t>2021 </a:t>
            </a:r>
            <a:r>
              <a:rPr lang="ru-RU" sz="2000" dirty="0"/>
              <a:t>– 2022 годах.</a:t>
            </a:r>
          </a:p>
          <a:p>
            <a:pPr algn="just"/>
            <a:endParaRPr lang="ru-RU" sz="2200" dirty="0">
              <a:latin typeface="Arial" pitchFamily="34" charset="0"/>
              <a:cs typeface="Arial" pitchFamily="34" charset="0"/>
            </a:endParaRPr>
          </a:p>
          <a:p>
            <a:pPr algn="just"/>
            <a:endParaRPr lang="ru-RU" sz="2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930" y="4212372"/>
            <a:ext cx="3349016" cy="2234913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grpSp>
        <p:nvGrpSpPr>
          <p:cNvPr id="6" name="Группа 5"/>
          <p:cNvGrpSpPr/>
          <p:nvPr/>
        </p:nvGrpSpPr>
        <p:grpSpPr>
          <a:xfrm>
            <a:off x="4160520" y="3655746"/>
            <a:ext cx="7871459" cy="2951436"/>
            <a:chOff x="3215639" y="490299"/>
            <a:chExt cx="3169920" cy="1098075"/>
          </a:xfrm>
        </p:grpSpPr>
        <p:sp>
          <p:nvSpPr>
            <p:cNvPr id="7" name="Скругленный прямоугольник 6"/>
            <p:cNvSpPr/>
            <p:nvPr/>
          </p:nvSpPr>
          <p:spPr>
            <a:xfrm>
              <a:off x="3215639" y="490299"/>
              <a:ext cx="3169920" cy="1005541"/>
            </a:xfrm>
            <a:prstGeom prst="roundRect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pPr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000" dirty="0" smtClean="0">
                  <a:solidFill>
                    <a:schemeClr val="dk1"/>
                  </a:solidFill>
                </a:rPr>
                <a:t>Уважаемые коллеги!</a:t>
              </a:r>
            </a:p>
            <a:p>
              <a:pPr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000" dirty="0" smtClean="0">
                  <a:solidFill>
                    <a:schemeClr val="dk1"/>
                  </a:solidFill>
                </a:rPr>
                <a:t>Спасибо </a:t>
              </a:r>
              <a:r>
                <a:rPr lang="ru-RU" sz="2000" dirty="0">
                  <a:solidFill>
                    <a:schemeClr val="dk1"/>
                  </a:solidFill>
                </a:rPr>
                <a:t>всем за </a:t>
              </a:r>
              <a:r>
                <a:rPr lang="ru-RU" sz="2000" dirty="0" smtClean="0">
                  <a:solidFill>
                    <a:schemeClr val="dk1"/>
                  </a:solidFill>
                </a:rPr>
                <a:t>плодотворную деятельность! </a:t>
              </a:r>
              <a:r>
                <a:rPr lang="ru-RU" sz="2000" dirty="0">
                  <a:solidFill>
                    <a:schemeClr val="dk1"/>
                  </a:solidFill>
                </a:rPr>
                <a:t>Надеемся, что </a:t>
              </a:r>
              <a:r>
                <a:rPr lang="ru-RU" sz="2000" dirty="0" smtClean="0">
                  <a:solidFill>
                    <a:schemeClr val="dk1"/>
                  </a:solidFill>
                </a:rPr>
                <a:t>наша работа помогла улучшить качество оказания </a:t>
              </a:r>
              <a:r>
                <a:rPr lang="ru-RU" sz="2000" dirty="0">
                  <a:solidFill>
                    <a:schemeClr val="dk1"/>
                  </a:solidFill>
                </a:rPr>
                <a:t>органами ЗАГС </a:t>
              </a:r>
              <a:r>
                <a:rPr lang="ru-RU" sz="2000" dirty="0" smtClean="0">
                  <a:solidFill>
                    <a:schemeClr val="dk1"/>
                  </a:solidFill>
                </a:rPr>
                <a:t>Кузбасса </a:t>
              </a:r>
              <a:r>
                <a:rPr lang="ru-RU" sz="2000">
                  <a:solidFill>
                    <a:schemeClr val="dk1"/>
                  </a:solidFill>
                </a:rPr>
                <a:t>государственных </a:t>
              </a:r>
              <a:r>
                <a:rPr lang="ru-RU" sz="2000" smtClean="0">
                  <a:solidFill>
                    <a:schemeClr val="dk1"/>
                  </a:solidFill>
                </a:rPr>
                <a:t>услуг населению</a:t>
              </a:r>
              <a:r>
                <a:rPr lang="ru-RU" sz="2000" dirty="0" smtClean="0">
                  <a:solidFill>
                    <a:schemeClr val="dk1"/>
                  </a:solidFill>
                </a:rPr>
                <a:t>.</a:t>
              </a:r>
              <a:endParaRPr lang="ru-RU" sz="2000" dirty="0">
                <a:solidFill>
                  <a:schemeClr val="dk1"/>
                </a:solidFill>
              </a:endParaRPr>
            </a:p>
            <a:p>
              <a:pPr marL="228600" indent="-228600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 typeface="+mj-lt"/>
                <a:buAutoNum type="arabicPeriod"/>
              </a:pPr>
              <a:endParaRPr lang="ru-RU" sz="1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" name="Скругленный прямоугольник 4"/>
            <p:cNvSpPr/>
            <p:nvPr/>
          </p:nvSpPr>
          <p:spPr>
            <a:xfrm>
              <a:off x="3271994" y="546654"/>
              <a:ext cx="3113565" cy="104172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marL="171450" lvl="0" indent="-171450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 typeface="Arial" pitchFamily="34" charset="0"/>
                <a:buChar char="•"/>
              </a:pPr>
              <a:endParaRPr lang="ru-RU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866692" y="324980"/>
            <a:ext cx="96528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Отчет о работе Общественного совета 2020-2022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4483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2428</TotalTime>
  <Words>381</Words>
  <Application>Microsoft Office PowerPoint</Application>
  <PresentationFormat>Широкоэкранный</PresentationFormat>
  <Paragraphs>32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155</cp:revision>
  <cp:lastPrinted>2022-09-22T05:36:31Z</cp:lastPrinted>
  <dcterms:created xsi:type="dcterms:W3CDTF">2020-11-16T11:43:11Z</dcterms:created>
  <dcterms:modified xsi:type="dcterms:W3CDTF">2023-01-16T01:23:53Z</dcterms:modified>
</cp:coreProperties>
</file>